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993"/>
    <a:srgbClr val="883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F7000-321D-414C-B035-645AE8BE1E8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03458-E2B2-534C-AC64-745E1A4B54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46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03458-E2B2-534C-AC64-745E1A4B541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81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0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3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8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2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4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0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1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9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8" r:id="rId6"/>
    <p:sldLayoutId id="2147483723" r:id="rId7"/>
    <p:sldLayoutId id="2147483724" r:id="rId8"/>
    <p:sldLayoutId id="2147483725" r:id="rId9"/>
    <p:sldLayoutId id="2147483727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4C67-017F-F94A-9FC0-424D77ADB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821" y="5099539"/>
            <a:ext cx="8728364" cy="807857"/>
          </a:xfrm>
        </p:spPr>
        <p:txBody>
          <a:bodyPr>
            <a:normAutofit/>
          </a:bodyPr>
          <a:lstStyle/>
          <a:p>
            <a:r>
              <a:rPr lang="en-GB" sz="3200"/>
              <a:t>LUCA AGM 2023</a:t>
            </a:r>
          </a:p>
        </p:txBody>
      </p:sp>
      <p:pic>
        <p:nvPicPr>
          <p:cNvPr id="7" name="Picture 6" descr="Purple logo with people running&#10;&#10;Description automatically generated">
            <a:extLst>
              <a:ext uri="{FF2B5EF4-FFF2-40B4-BE49-F238E27FC236}">
                <a16:creationId xmlns:a16="http://schemas.microsoft.com/office/drawing/2014/main" id="{B9D94995-BED6-7B44-B94F-DAC61B0C7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03" y="888994"/>
            <a:ext cx="10553253" cy="36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13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F1856B-6635-E11F-B463-8D17A65A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548640"/>
            <a:ext cx="3888896" cy="164871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Any other business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1E4BB-E45D-0EA5-87E2-1A6A5748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316481"/>
            <a:ext cx="3568818" cy="38604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Feel free to raise any issues/concerns/questions/feedback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Anything you think has gone particularly well is also very welcome to be highlighted!</a:t>
            </a:r>
          </a:p>
          <a:p>
            <a:pPr>
              <a:lnSpc>
                <a:spcPct val="110000"/>
              </a:lnSpc>
            </a:pPr>
            <a:endParaRPr lang="en-US" sz="17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US" sz="17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US" sz="17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Thank you for coming and best of luck for the 23-24 season!  </a:t>
            </a:r>
          </a:p>
        </p:txBody>
      </p:sp>
      <p:pic>
        <p:nvPicPr>
          <p:cNvPr id="5" name="Picture 4" descr="A group of people running on grass&#10;&#10;Description automatically generated">
            <a:extLst>
              <a:ext uri="{FF2B5EF4-FFF2-40B4-BE49-F238E27FC236}">
                <a16:creationId xmlns:a16="http://schemas.microsoft.com/office/drawing/2014/main" id="{8375D76E-5F09-F149-8200-DDFE3F0CA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755" y="1532132"/>
            <a:ext cx="6776145" cy="3811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59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026-1B7D-F846-92F7-127E1D3F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31" y="1538242"/>
            <a:ext cx="3710319" cy="1784282"/>
          </a:xfrm>
        </p:spPr>
        <p:txBody>
          <a:bodyPr anchor="t">
            <a:norm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Chair’s update </a:t>
            </a:r>
          </a:p>
        </p:txBody>
      </p:sp>
      <p:pic>
        <p:nvPicPr>
          <p:cNvPr id="5" name="Picture 4" descr="A table with a banner and a flag on it&#10;&#10;Description automatically generated">
            <a:extLst>
              <a:ext uri="{FF2B5EF4-FFF2-40B4-BE49-F238E27FC236}">
                <a16:creationId xmlns:a16="http://schemas.microsoft.com/office/drawing/2014/main" id="{5B6114AA-27D4-BD45-BBED-82999812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369" y="3563047"/>
            <a:ext cx="3217333" cy="213952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439EF-CCCC-7E4D-A923-D73DB5CDF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0" y="1513360"/>
            <a:ext cx="4879355" cy="43062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bg1"/>
                </a:solidFill>
              </a:rPr>
              <a:t>Welcome to the 2023-24 season!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bg1"/>
                </a:solidFill>
              </a:rPr>
              <a:t>Apologies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bg1"/>
                </a:solidFill>
              </a:rPr>
              <a:t>Teams meeting format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</a:rPr>
              <a:t>Clubs please message Paddy so we know who is here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bg1"/>
                </a:solidFill>
              </a:rPr>
              <a:t>2022-23 round-up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</a:rPr>
              <a:t>Sustainable finance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</a:rPr>
              <a:t>Structural simplification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</a:rPr>
              <a:t>Focus on core offering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bg1"/>
                </a:solidFill>
              </a:rPr>
              <a:t>Looking ahead to 2023-24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bg1"/>
                </a:solidFill>
              </a:rPr>
              <a:t>Committee ‘elections’ </a:t>
            </a:r>
          </a:p>
          <a:p>
            <a:pPr>
              <a:lnSpc>
                <a:spcPct val="110000"/>
              </a:lnSpc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4724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CA54-A78E-5749-BF38-F473C912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31" y="1537022"/>
            <a:ext cx="3710319" cy="4132257"/>
          </a:xfrm>
        </p:spPr>
        <p:txBody>
          <a:bodyPr anchor="t">
            <a:norm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2022-23 season round-up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F6981-E2CA-E74F-8D77-BBE5EF8EF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0" y="410816"/>
            <a:ext cx="5019247" cy="617551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</a:rPr>
              <a:t>Total number of LUCA registered athletes 2699 as of June this year </a:t>
            </a:r>
          </a:p>
          <a:p>
            <a:pPr lvl="1">
              <a:lnSpc>
                <a:spcPct val="110000"/>
              </a:lnSpc>
            </a:pPr>
            <a:r>
              <a:rPr lang="en-GB" sz="2000" dirty="0">
                <a:solidFill>
                  <a:schemeClr val="bg1"/>
                </a:solidFill>
              </a:rPr>
              <a:t>Across XC league total of 244 runners (128M 116F) </a:t>
            </a:r>
          </a:p>
          <a:p>
            <a:pPr lvl="1">
              <a:lnSpc>
                <a:spcPct val="110000"/>
              </a:lnSpc>
            </a:pPr>
            <a:r>
              <a:rPr lang="en-GB" sz="2000" dirty="0">
                <a:solidFill>
                  <a:schemeClr val="bg1"/>
                </a:solidFill>
              </a:rPr>
              <a:t>Indoors 274 entries (2</a:t>
            </a:r>
            <a:r>
              <a:rPr lang="en-GB" sz="2000" baseline="30000" dirty="0">
                <a:solidFill>
                  <a:schemeClr val="bg1"/>
                </a:solidFill>
              </a:rPr>
              <a:t>nd</a:t>
            </a:r>
            <a:r>
              <a:rPr lang="en-GB" sz="2000" dirty="0">
                <a:solidFill>
                  <a:schemeClr val="bg1"/>
                </a:solidFill>
              </a:rPr>
              <a:t> highest ever)</a:t>
            </a:r>
          </a:p>
          <a:p>
            <a:pPr lvl="1">
              <a:lnSpc>
                <a:spcPct val="110000"/>
              </a:lnSpc>
            </a:pPr>
            <a:r>
              <a:rPr lang="en-GB" sz="2000" dirty="0">
                <a:solidFill>
                  <a:schemeClr val="bg1"/>
                </a:solidFill>
              </a:rPr>
              <a:t>Open meet 142 entries, Outdoor Champs 154 (down on previous years)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</a:rPr>
              <a:t>Sustainable finance – Paddy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</a:rPr>
              <a:t>Structural simplification – executive committee + organising committees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</a:rPr>
              <a:t>Focus on core offering</a:t>
            </a:r>
          </a:p>
          <a:p>
            <a:pPr lvl="1">
              <a:lnSpc>
                <a:spcPct val="110000"/>
              </a:lnSpc>
            </a:pPr>
            <a:r>
              <a:rPr lang="en-GB" sz="2000" dirty="0">
                <a:solidFill>
                  <a:schemeClr val="bg1"/>
                </a:solidFill>
              </a:rPr>
              <a:t>Reduced number of XC races </a:t>
            </a:r>
          </a:p>
          <a:p>
            <a:pPr lvl="1">
              <a:lnSpc>
                <a:spcPct val="110000"/>
              </a:lnSpc>
            </a:pPr>
            <a:r>
              <a:rPr lang="en-GB" sz="2000" dirty="0">
                <a:solidFill>
                  <a:schemeClr val="bg1"/>
                </a:solidFill>
              </a:rPr>
              <a:t>Introduction of the LUCA ‘Pre-BUCS’ open</a:t>
            </a:r>
          </a:p>
          <a:p>
            <a:pPr lvl="1">
              <a:lnSpc>
                <a:spcPct val="110000"/>
              </a:lnSpc>
            </a:pPr>
            <a:r>
              <a:rPr lang="en-GB" sz="2000" dirty="0">
                <a:solidFill>
                  <a:schemeClr val="bg1"/>
                </a:solidFill>
              </a:rPr>
              <a:t>Singular Outdoor Championships </a:t>
            </a:r>
          </a:p>
          <a:p>
            <a:pPr>
              <a:lnSpc>
                <a:spcPct val="110000"/>
              </a:lnSpc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1166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90AEF-9425-694B-BBFF-799AC2F7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194" y="2643786"/>
            <a:ext cx="4636108" cy="1648718"/>
          </a:xfrm>
        </p:spPr>
        <p:txBody>
          <a:bodyPr anchor="t">
            <a:norm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Committee elections 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02EA8C6-25CA-CB43-8E26-DCB268019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39" y="145775"/>
            <a:ext cx="10536566" cy="24390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04AB8-0960-154F-B38C-717945B26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357" y="2643786"/>
            <a:ext cx="6275448" cy="38604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700" dirty="0">
                <a:solidFill>
                  <a:schemeClr val="bg1"/>
                </a:solidFill>
              </a:rPr>
              <a:t>The behind the scenes of LUCA</a:t>
            </a:r>
          </a:p>
          <a:p>
            <a:pPr>
              <a:lnSpc>
                <a:spcPct val="110000"/>
              </a:lnSpc>
            </a:pPr>
            <a:r>
              <a:rPr lang="en-GB" sz="1700" dirty="0">
                <a:solidFill>
                  <a:schemeClr val="bg1"/>
                </a:solidFill>
              </a:rPr>
              <a:t>Executive:</a:t>
            </a:r>
          </a:p>
          <a:p>
            <a:pPr lvl="1">
              <a:lnSpc>
                <a:spcPct val="110000"/>
              </a:lnSpc>
            </a:pPr>
            <a:r>
              <a:rPr lang="en-GB" sz="1700" dirty="0">
                <a:solidFill>
                  <a:schemeClr val="bg1"/>
                </a:solidFill>
              </a:rPr>
              <a:t>Chair: Dr James Findon AKA the godfather of LUCA </a:t>
            </a:r>
          </a:p>
          <a:p>
            <a:pPr lvl="1">
              <a:lnSpc>
                <a:spcPct val="110000"/>
              </a:lnSpc>
            </a:pPr>
            <a:r>
              <a:rPr lang="en-GB" sz="1700" dirty="0">
                <a:solidFill>
                  <a:schemeClr val="bg1"/>
                </a:solidFill>
              </a:rPr>
              <a:t>Treasurer: Dr Patrick Roddy</a:t>
            </a:r>
          </a:p>
          <a:p>
            <a:pPr lvl="1">
              <a:lnSpc>
                <a:spcPct val="110000"/>
              </a:lnSpc>
            </a:pPr>
            <a:r>
              <a:rPr lang="en-GB" sz="1700" dirty="0">
                <a:solidFill>
                  <a:schemeClr val="bg1"/>
                </a:solidFill>
              </a:rPr>
              <a:t>XC Chair: Abhilash </a:t>
            </a:r>
            <a:r>
              <a:rPr lang="en-GB" sz="1700" dirty="0" err="1">
                <a:solidFill>
                  <a:schemeClr val="bg1"/>
                </a:solidFill>
              </a:rPr>
              <a:t>Sivaraman</a:t>
            </a:r>
            <a:endParaRPr lang="en-GB" sz="1700" dirty="0">
              <a:solidFill>
                <a:schemeClr val="bg1"/>
              </a:solidFill>
            </a:endParaRPr>
          </a:p>
          <a:p>
            <a:pPr lvl="2">
              <a:lnSpc>
                <a:spcPct val="110000"/>
              </a:lnSpc>
            </a:pPr>
            <a:r>
              <a:rPr lang="en-GB" sz="1700" dirty="0">
                <a:solidFill>
                  <a:schemeClr val="bg1"/>
                </a:solidFill>
              </a:rPr>
              <a:t>XC Organising committee – we need more help please!</a:t>
            </a:r>
          </a:p>
          <a:p>
            <a:pPr lvl="1">
              <a:lnSpc>
                <a:spcPct val="110000"/>
              </a:lnSpc>
            </a:pPr>
            <a:r>
              <a:rPr lang="en-GB" sz="1700" dirty="0">
                <a:solidFill>
                  <a:schemeClr val="bg1"/>
                </a:solidFill>
              </a:rPr>
              <a:t>Athletics Chair: Dr Christian Pugsley</a:t>
            </a:r>
          </a:p>
          <a:p>
            <a:pPr lvl="2">
              <a:lnSpc>
                <a:spcPct val="110000"/>
              </a:lnSpc>
            </a:pPr>
            <a:r>
              <a:rPr lang="en-GB" sz="1700" dirty="0">
                <a:solidFill>
                  <a:schemeClr val="bg1"/>
                </a:solidFill>
              </a:rPr>
              <a:t>Athletics OC – currently a mix of alumni/current students </a:t>
            </a:r>
          </a:p>
          <a:p>
            <a:pPr marL="228600" lvl="1" indent="0">
              <a:lnSpc>
                <a:spcPct val="110000"/>
              </a:lnSpc>
              <a:buNone/>
            </a:pP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25329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CD5FA-0C0A-6C45-B7C0-97D437A7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548640"/>
            <a:ext cx="3553412" cy="1648943"/>
          </a:xfrm>
        </p:spPr>
        <p:txBody>
          <a:bodyPr anchor="t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Financial statement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5D940-72E3-A744-8B43-BFC53BD5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316480"/>
            <a:ext cx="3553413" cy="4122420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Over to Paddy</a:t>
            </a:r>
          </a:p>
        </p:txBody>
      </p:sp>
      <p:pic>
        <p:nvPicPr>
          <p:cNvPr id="1026" name="Picture 2" descr="30,600+ Uk Cash Stock Photos, Pictures &amp; Royalty-Free Images ...">
            <a:extLst>
              <a:ext uri="{FF2B5EF4-FFF2-40B4-BE49-F238E27FC236}">
                <a16:creationId xmlns:a16="http://schemas.microsoft.com/office/drawing/2014/main" id="{61B47849-E349-634C-9E33-5983A96D2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r="16266"/>
          <a:stretch/>
        </p:blipFill>
        <p:spPr bwMode="auto">
          <a:xfrm>
            <a:off x="4752550" y="10"/>
            <a:ext cx="743945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7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FA53C-5BE3-B043-AF65-9C2E03818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upcoming year…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ECFEA-5B91-FC4B-A8C0-BA8219173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XC update – Abhilash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Key dates: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Parliament Hill 18/10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Wimbledon 15/11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Mitcham Common 24/01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Wormwood Scrubs 21/02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Every runner NEEDS a LUCA ID to compete </a:t>
            </a:r>
          </a:p>
          <a:p>
            <a:r>
              <a:rPr lang="en-GB" dirty="0">
                <a:solidFill>
                  <a:schemeClr val="bg1"/>
                </a:solidFill>
              </a:rPr>
              <a:t>Athletics update – Christian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LUCA Indoor Championships 2023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Lee Valley 25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November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Entries via </a:t>
            </a:r>
            <a:r>
              <a:rPr lang="en-GB" dirty="0" err="1">
                <a:solidFill>
                  <a:schemeClr val="bg1"/>
                </a:solidFill>
              </a:rPr>
              <a:t>OpenTrack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 descr="A person jumping in the air&#10;&#10;Description automatically generated">
            <a:extLst>
              <a:ext uri="{FF2B5EF4-FFF2-40B4-BE49-F238E27FC236}">
                <a16:creationId xmlns:a16="http://schemas.microsoft.com/office/drawing/2014/main" id="{E9B1BB89-13D9-D94E-A21D-B7D7989B7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007" y="0"/>
            <a:ext cx="4580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46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F1856B-6635-E11F-B463-8D17A65A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548640"/>
            <a:ext cx="3553412" cy="164894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LUCA  Affiliation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1E4BB-E45D-0EA5-87E2-1A6A5748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316480"/>
            <a:ext cx="3553413" cy="41224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What does it mean to be affiliated to LUCA? 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Widening participation 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More clubs, more athletes, more influence…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Better cash flow 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Concerns? </a:t>
            </a:r>
          </a:p>
          <a:p>
            <a:pPr>
              <a:lnSpc>
                <a:spcPct val="110000"/>
              </a:lnSpc>
            </a:pPr>
            <a:endParaRPr lang="en-US" sz="17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Clubs keen to affiliate </a:t>
            </a:r>
          </a:p>
          <a:p>
            <a:pPr lvl="1"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University of East Anglia</a:t>
            </a:r>
          </a:p>
          <a:p>
            <a:pPr lvl="1">
              <a:lnSpc>
                <a:spcPct val="110000"/>
              </a:lnSpc>
            </a:pPr>
            <a:r>
              <a:rPr lang="en-US" sz="1700" dirty="0">
                <a:solidFill>
                  <a:schemeClr val="bg1"/>
                </a:solidFill>
              </a:rPr>
              <a:t>University of Kent </a:t>
            </a:r>
          </a:p>
        </p:txBody>
      </p:sp>
      <p:pic>
        <p:nvPicPr>
          <p:cNvPr id="5" name="Picture 4" descr="A purple flag on a track&#10;&#10;Description automatically generated">
            <a:extLst>
              <a:ext uri="{FF2B5EF4-FFF2-40B4-BE49-F238E27FC236}">
                <a16:creationId xmlns:a16="http://schemas.microsoft.com/office/drawing/2014/main" id="{258EA51D-9028-B844-BEE3-94E13B4B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4" r="14798"/>
          <a:stretch/>
        </p:blipFill>
        <p:spPr>
          <a:xfrm>
            <a:off x="4752550" y="10"/>
            <a:ext cx="743945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292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F1856B-6635-E11F-B463-8D17A65A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31" y="1537022"/>
            <a:ext cx="3710319" cy="4132257"/>
          </a:xfrm>
        </p:spPr>
        <p:txBody>
          <a:bodyPr anchor="t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Alumni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Update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1E4BB-E45D-0EA5-87E2-1A6A5748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0" y="1512141"/>
            <a:ext cx="5019247" cy="4157138"/>
          </a:xfrm>
        </p:spPr>
        <p:txBody>
          <a:bodyPr>
            <a:norm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Motspur</a:t>
            </a:r>
            <a:r>
              <a:rPr lang="en-US" sz="1800" dirty="0">
                <a:solidFill>
                  <a:schemeClr val="bg1"/>
                </a:solidFill>
              </a:rPr>
              <a:t> officially closed </a:t>
            </a:r>
          </a:p>
          <a:p>
            <a:r>
              <a:rPr lang="en-US" sz="1800" dirty="0">
                <a:solidFill>
                  <a:schemeClr val="bg1"/>
                </a:solidFill>
              </a:rPr>
              <a:t>No current alumni offering </a:t>
            </a:r>
          </a:p>
          <a:p>
            <a:r>
              <a:rPr lang="en-US" sz="1800" dirty="0">
                <a:solidFill>
                  <a:schemeClr val="bg1"/>
                </a:solidFill>
              </a:rPr>
              <a:t>Survey open currently – main interests in ability to compete at LUCA events and socialising  </a:t>
            </a:r>
          </a:p>
          <a:p>
            <a:r>
              <a:rPr lang="en-US" sz="1800" dirty="0">
                <a:solidFill>
                  <a:schemeClr val="bg1"/>
                </a:solidFill>
              </a:rPr>
              <a:t>Aim to improve alumni offering in future </a:t>
            </a:r>
          </a:p>
        </p:txBody>
      </p:sp>
    </p:spTree>
    <p:extLst>
      <p:ext uri="{BB962C8B-B14F-4D97-AF65-F5344CB8AC3E}">
        <p14:creationId xmlns:p14="http://schemas.microsoft.com/office/powerpoint/2010/main" val="3578482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F1856B-6635-E11F-B463-8D17A65A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31" y="1537022"/>
            <a:ext cx="3710319" cy="4132257"/>
          </a:xfrm>
        </p:spPr>
        <p:txBody>
          <a:bodyPr anchor="t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Committee nominations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1E4BB-E45D-0EA5-87E2-1A6A5748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0" y="1512141"/>
            <a:ext cx="5019247" cy="415713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No formal executive elections this year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We will need an understudy for treasurer this year </a:t>
            </a:r>
          </a:p>
          <a:p>
            <a:r>
              <a:rPr lang="en-US" sz="1800" dirty="0">
                <a:solidFill>
                  <a:schemeClr val="bg1"/>
                </a:solidFill>
              </a:rPr>
              <a:t>Any help is much appreciated</a:t>
            </a:r>
          </a:p>
          <a:p>
            <a:r>
              <a:rPr lang="en-US" sz="1800" dirty="0">
                <a:solidFill>
                  <a:schemeClr val="bg1"/>
                </a:solidFill>
              </a:rPr>
              <a:t>Please either raise your virtual hand or message me/Abs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417141040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Words>381</Words>
  <Application>Microsoft Macintosh PowerPoint</Application>
  <PresentationFormat>Widescreen</PresentationFormat>
  <Paragraphs>74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Neue Haas Grotesk Text Pro</vt:lpstr>
      <vt:lpstr>VanillaVTI</vt:lpstr>
      <vt:lpstr>LUCA AGM 2023</vt:lpstr>
      <vt:lpstr>Chair’s update </vt:lpstr>
      <vt:lpstr>2022-23 season round-up</vt:lpstr>
      <vt:lpstr>Committee elections </vt:lpstr>
      <vt:lpstr>Financial statement </vt:lpstr>
      <vt:lpstr>The upcoming year…</vt:lpstr>
      <vt:lpstr>LUCA  Affiliation</vt:lpstr>
      <vt:lpstr>Alumni  Update</vt:lpstr>
      <vt:lpstr>Committee nominations</vt:lpstr>
      <vt:lpstr>Any other business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LUCA AGM 2023</dc:title>
  <dc:creator>Christian Pugsley</dc:creator>
  <cp:lastModifiedBy>Christian Pugsley</cp:lastModifiedBy>
  <cp:revision>9</cp:revision>
  <dcterms:created xsi:type="dcterms:W3CDTF">2023-09-13T16:02:41Z</dcterms:created>
  <dcterms:modified xsi:type="dcterms:W3CDTF">2023-09-13T17:20:19Z</dcterms:modified>
</cp:coreProperties>
</file>